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396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31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9900"/>
    <a:srgbClr val="0099FF"/>
    <a:srgbClr val="DDDDDD"/>
    <a:srgbClr val="C0C0C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0" autoAdjust="0"/>
    <p:restoredTop sz="89624" autoAdjust="0"/>
  </p:normalViewPr>
  <p:slideViewPr>
    <p:cSldViewPr>
      <p:cViewPr varScale="1">
        <p:scale>
          <a:sx n="73" d="100"/>
          <a:sy n="73" d="100"/>
        </p:scale>
        <p:origin x="-22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A89E67-E52F-4A87-B180-58D1E2F06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6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BC4AFF-5803-46BF-824E-7F03FEA565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E7482-A289-4E28-B446-F8B884A8277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May update by including additional ICH elements. </a:t>
            </a:r>
          </a:p>
          <a:p>
            <a:pPr eaLnBrk="1" hangingPunct="1"/>
            <a:r>
              <a:rPr lang="en-US" b="1" smtClean="0"/>
              <a:t>May update by extending to other domains or broader geographic areas. </a:t>
            </a:r>
          </a:p>
          <a:p>
            <a:pPr eaLnBrk="1" hangingPunct="1"/>
            <a:r>
              <a:rPr lang="en-US" b="1" smtClean="0"/>
              <a:t>May update by eliminating ICH elements that are no longer practiced, or that are practiced only in a frozen, unchanging form.</a:t>
            </a:r>
            <a:r>
              <a:rPr lang="en-US" smtClean="0"/>
              <a:t>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6A587-DA01-45EE-8CD6-CC9C72FA36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May include ICH elements that do not conform with international human rights instruments, or with the principle of mutual respect specified in the Convention. </a:t>
            </a:r>
          </a:p>
          <a:p>
            <a:pPr eaLnBrk="1" hangingPunct="1"/>
            <a:r>
              <a:rPr lang="en-US" b="1" smtClean="0"/>
              <a:t>If so, there should be a means of identifying elements of ICH that do conform and distinguishing them from those that do not.</a:t>
            </a:r>
            <a:r>
              <a:rPr lang="en-US" smtClean="0"/>
              <a:t>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051E57-83E0-4AA6-9854-C33D02FAFFC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57340-0718-4E18-A6F2-4C7A1FBE3B4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smtClean="0"/>
              <a:t>“To ensure identification with a view to safeguarding”</a:t>
            </a:r>
            <a:r>
              <a:rPr lang="en-GB" b="1" smtClean="0"/>
              <a:t> intangible cultural heritage. </a:t>
            </a:r>
          </a:p>
          <a:p>
            <a:pPr eaLnBrk="1" hangingPunct="1"/>
            <a:r>
              <a:rPr lang="en-GB" b="1" smtClean="0"/>
              <a:t>In what ways does the inventory potentially contribute to safeguarding? </a:t>
            </a:r>
          </a:p>
          <a:p>
            <a:pPr eaLnBrk="1" hangingPunct="1"/>
            <a:r>
              <a:rPr lang="en-GB" b="1" smtClean="0"/>
              <a:t>It may, e.g., include indications of the viability, strength or endangerment of elements to guide future safeguarding efforts.</a:t>
            </a:r>
            <a:r>
              <a:rPr lang="en-US" smtClean="0"/>
              <a:t>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63F6A7-AF51-41BD-B5CF-6D7F5AE5E97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Must be done with </a:t>
            </a:r>
            <a:r>
              <a:rPr lang="en-US" b="1" i="1" smtClean="0"/>
              <a:t>“the participation of communities, groups and relevant non-governme</a:t>
            </a:r>
            <a:r>
              <a:rPr lang="en-GB" b="1" i="1" smtClean="0"/>
              <a:t>ntal organizations”</a:t>
            </a:r>
            <a:r>
              <a:rPr lang="en-GB" b="1" smtClean="0"/>
              <a:t> </a:t>
            </a:r>
            <a:r>
              <a:rPr lang="en-GB" b="1" i="1" smtClean="0"/>
              <a:t>.</a:t>
            </a:r>
          </a:p>
          <a:p>
            <a:pPr eaLnBrk="1" hangingPunct="1"/>
            <a:r>
              <a:rPr lang="en-GB" b="1" smtClean="0"/>
              <a:t>The inventory must also </a:t>
            </a:r>
            <a:r>
              <a:rPr lang="en-GB" b="1" i="1" smtClean="0"/>
              <a:t>“respect customary practices governing [access to] specific aspects” </a:t>
            </a:r>
            <a:r>
              <a:rPr lang="en-GB" b="1" smtClean="0"/>
              <a:t>of ICH in collecting, archiving or disseminating information.</a:t>
            </a:r>
            <a:r>
              <a:rPr lang="en-US" smtClean="0"/>
              <a:t>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4446C-9221-4929-817E-58F1F40A0A5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May be national, regional or local. </a:t>
            </a:r>
          </a:p>
          <a:p>
            <a:pPr eaLnBrk="1" hangingPunct="1"/>
            <a:r>
              <a:rPr lang="en-US" b="1" smtClean="0"/>
              <a:t>May include all ethnic/social groups within an area, or targeted toward one or more groups.</a:t>
            </a:r>
          </a:p>
          <a:p>
            <a:pPr eaLnBrk="1" hangingPunct="1"/>
            <a:r>
              <a:rPr lang="en-US" b="1" smtClean="0"/>
              <a:t>May include aIl age groups or only some. </a:t>
            </a:r>
          </a:p>
          <a:p>
            <a:pPr eaLnBrk="1" hangingPunct="1"/>
            <a:r>
              <a:rPr lang="en-US" b="1" smtClean="0"/>
              <a:t>Should cover heritage elements practiced by both men and women.</a:t>
            </a:r>
            <a:endParaRPr lang="en-US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40F9A-3D90-447A-9F21-E771116F001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May cover ICH in general, including the domains listed in the 2003 Convention.</a:t>
            </a:r>
          </a:p>
          <a:p>
            <a:pPr eaLnBrk="1" hangingPunct="1"/>
            <a:r>
              <a:rPr lang="en-US" b="1" smtClean="0"/>
              <a:t>May cover only one domain or one sub-domain. </a:t>
            </a:r>
          </a:p>
          <a:p>
            <a:pPr eaLnBrk="1" hangingPunct="1"/>
            <a:r>
              <a:rPr lang="en-US" b="1" smtClean="0"/>
              <a:t>May include detailed, scientific classification of domains, sub-domains and genres.</a:t>
            </a:r>
          </a:p>
          <a:p>
            <a:pPr eaLnBrk="1" hangingPunct="1"/>
            <a:r>
              <a:rPr lang="en-US" b="1" smtClean="0"/>
              <a:t>May use common-sense categories.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B80C8-D362-4267-8AFB-B6777A74465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May include only intangible elements.</a:t>
            </a:r>
          </a:p>
          <a:p>
            <a:pPr eaLnBrk="1" hangingPunct="1"/>
            <a:r>
              <a:rPr lang="en-US" b="1" smtClean="0"/>
              <a:t>May also include tangible elements in a single inventory. </a:t>
            </a:r>
          </a:p>
          <a:p>
            <a:pPr eaLnBrk="1" hangingPunct="1"/>
            <a:r>
              <a:rPr lang="en-US" b="1" smtClean="0"/>
              <a:t>In its definition of intangible heritage, the inventory should cover living elements, currently practiced, rather than elements that are no longer practiced.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7A36C-B88C-4936-B276-9C8DF6A1167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Relatively complete or comprehensive, within its stated scope and focus.</a:t>
            </a:r>
          </a:p>
          <a:p>
            <a:pPr eaLnBrk="1" hangingPunct="1"/>
            <a:r>
              <a:rPr lang="en-US" b="1" smtClean="0"/>
              <a:t>May seek to include all elements, or only representative or selected elements. </a:t>
            </a:r>
          </a:p>
          <a:p>
            <a:pPr eaLnBrk="1" hangingPunct="1"/>
            <a:r>
              <a:rPr lang="en-US" b="1" smtClean="0"/>
              <a:t>There should be objective and transparent criteria for inclusion, especially if the inventory includes only representative elements.</a:t>
            </a:r>
            <a:r>
              <a:rPr lang="en-US" smtClean="0"/>
              <a:t>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3762E-F5CA-454B-ABE1-E42CC4913D9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Elements may be extensively described and documented or briefly identified and listed. </a:t>
            </a:r>
          </a:p>
          <a:p>
            <a:pPr eaLnBrk="1" hangingPunct="1"/>
            <a:r>
              <a:rPr lang="en-US" b="1" smtClean="0"/>
              <a:t>Uniform minimum level of detail should be provided for all elements.</a:t>
            </a:r>
          </a:p>
          <a:p>
            <a:pPr eaLnBrk="1" hangingPunct="1"/>
            <a:r>
              <a:rPr lang="en-US" b="1" smtClean="0"/>
              <a:t>However, certain elements might be selected for more extensive information if inventory is done at the general level.</a:t>
            </a:r>
            <a:r>
              <a:rPr lang="en-US" smtClean="0"/>
              <a:t>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95E17-6EAE-4BD7-B5AB-E5D8251D29F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smtClean="0"/>
              <a:t>Internal consistency within the inventory to extent possible. </a:t>
            </a:r>
          </a:p>
          <a:p>
            <a:pPr eaLnBrk="1" hangingPunct="1"/>
            <a:r>
              <a:rPr lang="en-GB" b="1" smtClean="0"/>
              <a:t>May also be consistent with other existing inventories. </a:t>
            </a:r>
          </a:p>
          <a:p>
            <a:pPr eaLnBrk="1" hangingPunct="1"/>
            <a:r>
              <a:rPr lang="en-GB" b="1" smtClean="0"/>
              <a:t>May reflect a community’s own system of classifying and delimiting elements and domains.</a:t>
            </a:r>
          </a:p>
          <a:p>
            <a:pPr eaLnBrk="1" hangingPunct="1"/>
            <a:r>
              <a:rPr lang="en-GB" b="1" smtClean="0"/>
              <a:t>May adopt a uniform external classification.</a:t>
            </a:r>
            <a:r>
              <a:rPr lang="en-US" smtClean="0"/>
              <a:t>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FCD5-C33A-4AE4-A1EB-8FF92C929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2BED-7D05-459A-BC59-E457756EB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5F5F-A36D-4837-A64B-F0E4F4D6B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156E-7D07-4DCF-B69C-2D1A81748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7A9A8-EC6F-4BBA-8F5E-3E787F1AD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F6D15-AC42-494F-81F4-509679F0B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C4EEA-150F-4033-8B9C-F6B7B5C4D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3C9D-FE76-4931-8452-181AF6D29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E610-7666-4618-BCB1-4E87B2BFB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10D7-104E-44EE-8116-89ABAF8CD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50F18-A2AC-4C1B-A48B-B7F78A1AB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06053D-D41C-4DE5-AE11-CC48767F5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8" r:id="rId2"/>
    <p:sldLayoutId id="2147483718" r:id="rId3"/>
    <p:sldLayoutId id="2147483709" r:id="rId4"/>
    <p:sldLayoutId id="214748371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B39E00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958300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B39E00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B39E00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5720" y="4365625"/>
            <a:ext cx="8607454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 smtClean="0"/>
              <a:t>UNESCO </a:t>
            </a:r>
            <a:endParaRPr lang="en-US" sz="28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/>
              <a:t>Intangible </a:t>
            </a:r>
            <a:r>
              <a:rPr lang="en-US" sz="2800" b="1" dirty="0" smtClean="0"/>
              <a:t>Cultural Heritage </a:t>
            </a:r>
            <a:r>
              <a:rPr lang="en-US" sz="2800" b="1" dirty="0"/>
              <a:t>Section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357554" y="704190"/>
            <a:ext cx="571504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/>
              <a:t>Inventorying </a:t>
            </a:r>
            <a:br>
              <a:rPr lang="en-US" sz="4000" b="1" dirty="0" smtClean="0"/>
            </a:br>
            <a:r>
              <a:rPr lang="en-US" sz="4000" b="1" dirty="0" smtClean="0"/>
              <a:t>Intangible Cultural Heritage</a:t>
            </a:r>
          </a:p>
          <a:p>
            <a:r>
              <a:rPr lang="en-US" sz="2800" b="1" dirty="0" smtClean="0"/>
              <a:t>Some basic considerations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706283"/>
            <a:ext cx="3214710" cy="200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93957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May update by including additional ICH elements.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May update by extending to other domains or broader geographic areas.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May update by eliminating ICH elements that are no longer practiced, or that are practiced only in a frozen, unchanging form.</a:t>
            </a:r>
            <a:r>
              <a:rPr lang="en-US" sz="2800" dirty="0" smtClean="0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Updating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May include ICH elements that do not conform with international human rights instruments, or with the principle of mutual respect specified in the Convention.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If so, there should be a means of identifying elements of ICH that do conform and distinguishing them from those that do not.</a:t>
            </a:r>
            <a:r>
              <a:rPr lang="en-US" sz="2800" dirty="0" smtClean="0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Conformity with </a:t>
            </a:r>
            <a:br>
              <a:rPr lang="en-GB" sz="4000" b="1" dirty="0" smtClean="0"/>
            </a:br>
            <a:r>
              <a:rPr lang="en-GB" sz="4000" b="1" dirty="0" smtClean="0"/>
              <a:t>rights and respect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293957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i="1" dirty="0" smtClean="0"/>
              <a:t>“To ensure identification with a view to safeguarding”</a:t>
            </a:r>
            <a:r>
              <a:rPr lang="en-GB" sz="2800" b="1" dirty="0" smtClean="0"/>
              <a:t> intangible cultural heritage. </a:t>
            </a:r>
          </a:p>
          <a:p>
            <a:pPr eaLnBrk="1" hangingPunct="1">
              <a:buFontTx/>
              <a:buNone/>
            </a:pPr>
            <a:r>
              <a:rPr lang="en-GB" sz="2800" b="1" dirty="0" smtClean="0"/>
              <a:t>In what ways does the inventory potentially contribute to safeguarding? </a:t>
            </a:r>
          </a:p>
          <a:p>
            <a:pPr eaLnBrk="1" hangingPunct="1">
              <a:buFontTx/>
              <a:buNone/>
            </a:pPr>
            <a:r>
              <a:rPr lang="en-GB" sz="2800" b="1" dirty="0" smtClean="0"/>
              <a:t>It may, e.g., include indications of the viability, strength or endangerment of elements to guide future safeguarding efforts.</a:t>
            </a:r>
            <a:r>
              <a:rPr lang="en-US" sz="2800" dirty="0" smtClean="0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Goals and purposes </a:t>
            </a:r>
            <a:br>
              <a:rPr lang="en-GB" sz="4000" b="1" dirty="0" smtClean="0"/>
            </a:br>
            <a:r>
              <a:rPr lang="en-GB" sz="4000" b="1" dirty="0" smtClean="0"/>
              <a:t>of inventorying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Must be done with </a:t>
            </a:r>
            <a:r>
              <a:rPr lang="en-US" sz="2800" b="1" i="1" dirty="0" smtClean="0"/>
              <a:t>“the participation of communities, groups and relevant non-</a:t>
            </a:r>
            <a:r>
              <a:rPr lang="en-US" sz="2800" b="1" i="1" dirty="0" err="1" smtClean="0"/>
              <a:t>governme</a:t>
            </a:r>
            <a:r>
              <a:rPr lang="en-GB" sz="2800" b="1" i="1" dirty="0" err="1" smtClean="0"/>
              <a:t>ntal</a:t>
            </a:r>
            <a:r>
              <a:rPr lang="en-GB" sz="2800" b="1" i="1" dirty="0" smtClean="0"/>
              <a:t> organizations”</a:t>
            </a:r>
            <a:r>
              <a:rPr lang="en-GB" sz="2800" b="1" dirty="0" smtClean="0"/>
              <a:t> </a:t>
            </a:r>
            <a:r>
              <a:rPr lang="en-GB" sz="2800" b="1" i="1" dirty="0" smtClean="0"/>
              <a:t>.</a:t>
            </a:r>
          </a:p>
          <a:p>
            <a:pPr eaLnBrk="1" hangingPunct="1">
              <a:buFontTx/>
              <a:buNone/>
            </a:pPr>
            <a:r>
              <a:rPr lang="en-GB" sz="2800" b="1" dirty="0" smtClean="0"/>
              <a:t>The inventory must also </a:t>
            </a:r>
            <a:r>
              <a:rPr lang="en-GB" sz="2800" b="1" i="1" dirty="0" smtClean="0"/>
              <a:t>“respect customary practices governing [access to] specific aspects” </a:t>
            </a:r>
            <a:r>
              <a:rPr lang="en-GB" sz="2800" b="1" dirty="0" smtClean="0"/>
              <a:t>of ICH in collecting, archiving or disseminating information.</a:t>
            </a:r>
            <a:r>
              <a:rPr lang="en-US" sz="2800" dirty="0" smtClean="0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Community </a:t>
            </a:r>
            <a:br>
              <a:rPr lang="en-GB" sz="4000" b="1" dirty="0" smtClean="0"/>
            </a:br>
            <a:r>
              <a:rPr lang="en-GB" sz="4000" b="1" dirty="0" smtClean="0"/>
              <a:t>participation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May be national, regional or local.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May include all ethnic/social groups within an area, or targeted toward one or more groups.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May include </a:t>
            </a:r>
            <a:r>
              <a:rPr lang="en-US" sz="2800" b="1" dirty="0" err="1" smtClean="0"/>
              <a:t>aIl</a:t>
            </a:r>
            <a:r>
              <a:rPr lang="en-US" sz="2800" b="1" dirty="0" smtClean="0"/>
              <a:t> age groups or only some.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Should cover heritage elements practiced by both men and women.</a:t>
            </a:r>
            <a:endParaRPr lang="en-US" sz="280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Make-up, </a:t>
            </a:r>
            <a:br>
              <a:rPr lang="en-GB" sz="4000" b="1" dirty="0" smtClean="0"/>
            </a:br>
            <a:r>
              <a:rPr lang="en-GB" sz="4000" b="1" dirty="0" smtClean="0"/>
              <a:t>purpose, scope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93957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May cover ICH in general, including the domains listed in the 2003 Convention.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May cover only one domain or one sub-domain.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May include detailed, scientific classification of domains, sub-domains and genres.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May use common-sense categories.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Domains and </a:t>
            </a:r>
            <a:br>
              <a:rPr lang="en-GB" sz="4000" b="1" dirty="0" smtClean="0"/>
            </a:br>
            <a:r>
              <a:rPr lang="en-GB" sz="4000" b="1" dirty="0" smtClean="0"/>
              <a:t>definitions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93957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May include only intangible elements.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May also include tangible elements in a single inventory.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In its definition of intangible heritage, the inventory should cover living elements, currently practiced, rather than elements that are no longer practiced.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Domains and </a:t>
            </a:r>
            <a:br>
              <a:rPr lang="en-GB" sz="4000" b="1" dirty="0" smtClean="0"/>
            </a:br>
            <a:r>
              <a:rPr lang="en-GB" sz="4000" b="1" dirty="0" smtClean="0"/>
              <a:t>definitions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Relatively complete or comprehensive, within its stated scope and focus.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May seek to include all elements, or only representative or selected elements.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There should be objective and transparent criteria for inclusion, especially if the inventory includes only representative elements.</a:t>
            </a:r>
            <a:r>
              <a:rPr lang="en-US" sz="2800" dirty="0" smtClean="0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Comprehensiveness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Elements may be extensively described and documented or briefly identified and listed.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Uniform minimum level of detail should be provided for all elements.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However, certain elements might be selected for more extensive information if inventory is done at the general level.</a:t>
            </a:r>
            <a:r>
              <a:rPr lang="en-US" sz="2800" dirty="0" smtClean="0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Depth of</a:t>
            </a:r>
            <a:br>
              <a:rPr lang="en-GB" sz="4000" b="1" dirty="0" smtClean="0"/>
            </a:br>
            <a:r>
              <a:rPr lang="en-GB" sz="4000" b="1" dirty="0" smtClean="0"/>
              <a:t>information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8229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b="1" dirty="0" smtClean="0"/>
              <a:t>Internal consistency within the inventory to extent possible. </a:t>
            </a:r>
          </a:p>
          <a:p>
            <a:pPr eaLnBrk="1" hangingPunct="1">
              <a:buFontTx/>
              <a:buNone/>
            </a:pPr>
            <a:r>
              <a:rPr lang="en-GB" sz="2800" b="1" dirty="0" smtClean="0"/>
              <a:t>May also be consistent with other existing inventories. </a:t>
            </a:r>
          </a:p>
          <a:p>
            <a:pPr eaLnBrk="1" hangingPunct="1">
              <a:buFontTx/>
              <a:buNone/>
            </a:pPr>
            <a:r>
              <a:rPr lang="en-GB" sz="2800" b="1" dirty="0" smtClean="0"/>
              <a:t>May reflect a community’s own system of classifying and delimiting elements and domains.</a:t>
            </a:r>
          </a:p>
          <a:p>
            <a:pPr eaLnBrk="1" hangingPunct="1">
              <a:buFontTx/>
              <a:buNone/>
            </a:pPr>
            <a:r>
              <a:rPr lang="en-GB" sz="2800" b="1" dirty="0" smtClean="0"/>
              <a:t>May adopt a uniform external classification.</a:t>
            </a:r>
            <a:r>
              <a:rPr lang="en-US" sz="2800" dirty="0" smtClean="0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65734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Consistency and</a:t>
            </a:r>
            <a:br>
              <a:rPr lang="en-GB" sz="4000" b="1" dirty="0" smtClean="0"/>
            </a:br>
            <a:r>
              <a:rPr lang="en-GB" sz="4000" b="1" dirty="0" smtClean="0"/>
              <a:t>classification</a:t>
            </a:r>
            <a:endParaRPr sz="4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224038"/>
            <a:ext cx="3071834" cy="191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2263</TotalTime>
  <Words>924</Words>
  <Application>Microsoft Office PowerPoint</Application>
  <PresentationFormat>On-screen Show (4:3)</PresentationFormat>
  <Paragraphs>88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PowerPoint Presentation</vt:lpstr>
      <vt:lpstr>Goals and purposes  of inventorying</vt:lpstr>
      <vt:lpstr>Community  participation</vt:lpstr>
      <vt:lpstr>Make-up,  purpose, scope</vt:lpstr>
      <vt:lpstr>Domains and  definitions</vt:lpstr>
      <vt:lpstr>Domains and  definitions</vt:lpstr>
      <vt:lpstr>Comprehensiveness</vt:lpstr>
      <vt:lpstr>Depth of information</vt:lpstr>
      <vt:lpstr>Consistency and classification</vt:lpstr>
      <vt:lpstr>Updating</vt:lpstr>
      <vt:lpstr>Conformity with  rights and respect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Proschan</dc:creator>
  <cp:lastModifiedBy>CLT/CIH/ITH-F.Proschan</cp:lastModifiedBy>
  <cp:revision>133</cp:revision>
  <dcterms:created xsi:type="dcterms:W3CDTF">2005-02-22T14:41:20Z</dcterms:created>
  <dcterms:modified xsi:type="dcterms:W3CDTF">2011-01-01T19:02:09Z</dcterms:modified>
</cp:coreProperties>
</file>